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269" r:id="rId6"/>
    <p:sldId id="257" r:id="rId7"/>
    <p:sldId id="265" r:id="rId8"/>
    <p:sldId id="259" r:id="rId9"/>
    <p:sldId id="263" r:id="rId10"/>
    <p:sldId id="266" r:id="rId11"/>
    <p:sldId id="260" r:id="rId12"/>
    <p:sldId id="258" r:id="rId13"/>
    <p:sldId id="271" r:id="rId14"/>
    <p:sldId id="273" r:id="rId15"/>
    <p:sldId id="272" r:id="rId16"/>
    <p:sldId id="268" r:id="rId17"/>
    <p:sldId id="267" r:id="rId18"/>
    <p:sldId id="261" r:id="rId19"/>
    <p:sldId id="264" r:id="rId20"/>
    <p:sldId id="262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2"/>
    <p:restoredTop sz="92371" autoAdjust="0"/>
  </p:normalViewPr>
  <p:slideViewPr>
    <p:cSldViewPr snapToGrid="0" snapToObjects="1">
      <p:cViewPr varScale="1">
        <p:scale>
          <a:sx n="86" d="100"/>
          <a:sy n="86" d="100"/>
        </p:scale>
        <p:origin x="-30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C25B-AAE8-5547-A77B-70B8EFB19681}" type="datetimeFigureOut">
              <a:rPr lang="en-US" smtClean="0"/>
              <a:t>2/24/2016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B8CAB-A47D-BF44-AB25-954D85E07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23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Seasonal</a:t>
            </a:r>
            <a:r>
              <a:rPr lang="en-US" baseline="0" dirty="0" smtClean="0"/>
              <a:t> resume - just happens</a:t>
            </a:r>
          </a:p>
          <a:p>
            <a:r>
              <a:rPr lang="en-US" baseline="0" dirty="0" smtClean="0"/>
              <a:t>Partially complete requires splitting jobs; deferred (remove from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Provisioning - CSG &amp; beyond, but there are settings in the order that impact provisioning.  Assumption - we will use default values (CSR doesn't change) that have their own provisioning.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Transfers - do a single design that supports cross-biller?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in RTCSR (TN Portability changes)?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Order Versioning in SOLO - required for pending orders/IPO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Workflow management - deviation/out of process changes.  Now don't have any way to go backward from scheduling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address scrubber?  Auto-scrubbing functionality (google-like search)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Biller first assumption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TN Administration extract - Ryan Barnes &amp; Ginsberg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8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Seasonal</a:t>
            </a:r>
            <a:r>
              <a:rPr lang="en-US" baseline="0" dirty="0" smtClean="0"/>
              <a:t> resume - just happens</a:t>
            </a:r>
          </a:p>
          <a:p>
            <a:r>
              <a:rPr lang="en-US" baseline="0" dirty="0" smtClean="0"/>
              <a:t>Partially complete requires splitting jobs; deferred (remove from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Provisioning - CSG &amp; beyond, but there are settings in the order that impact provisioning.  Assumption - we will use default values (CSR doesn't change) that have their own provisioning.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Transfers - do a single design that supports cross-biller?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in RTCSR (TN Portability changes)?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Order Versioning in SOLO - required for pending orders/IPO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Workflow management - deviation/out of process changes.  Now don't have any way to go backward from scheduling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address scrubber?  Auto-scrubbing functionality (google-like search)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Biller first assumption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TN Administration extract - Ryan Barnes &amp; Ginsberg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17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PDB/Attributes in Vantage?  Not in SOLO today.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material Order: Change</a:t>
            </a:r>
            <a:r>
              <a:rPr lang="en-US" baseline="0" dirty="0" smtClean="0"/>
              <a:t> reason code, change CSR ID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13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Convert OE to biller as bright in R3; incremental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54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Landing Page</a:t>
            </a:r>
            <a:r>
              <a:rPr lang="en-US" baseline="0" dirty="0" smtClean="0"/>
              <a:t> - Customer Dashboard for Ordering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3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6 will likely</a:t>
            </a:r>
            <a:r>
              <a:rPr lang="en-US" baseline="0" dirty="0" smtClean="0"/>
              <a:t> require a UI - where does it live?</a:t>
            </a:r>
          </a:p>
          <a:p>
            <a:r>
              <a:rPr lang="en-US" baseline="0" dirty="0" smtClean="0"/>
              <a:t>Who owns account cleanup (Evan G's old organization?)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02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Seasonal</a:t>
            </a:r>
            <a:r>
              <a:rPr lang="en-US" baseline="0" dirty="0" smtClean="0"/>
              <a:t> resume - just happens</a:t>
            </a:r>
          </a:p>
          <a:p>
            <a:r>
              <a:rPr lang="en-US" baseline="0" dirty="0" smtClean="0"/>
              <a:t>Partially complete requires splitting jobs; deferred (remove from slide)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Provisioning - CSG &amp; beyond, but there are settings in the order that impact provisioning.  Assumption - we will use default values (CSR doesn't change) that have their own provisioning.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Transfers - do a single design that supports cross-biller?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in RTCSR (TN Portability changes)?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Order Versioning in SOLO - required for pending orders/IPO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Workflow management - deviation/out of process changes.  Now don't have any way to go backward from scheduling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 address scrubber?  Auto-scrubbing functionality (google-like search)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Biller first assumption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TN Administration extract - Ryan Barnes &amp; Ginsberg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B8CAB-A47D-BF44-AB25-954D85E0719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9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480" y="1229193"/>
            <a:ext cx="5750559" cy="48718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19" y="1229193"/>
            <a:ext cx="5680363" cy="487180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7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892" y="855117"/>
            <a:ext cx="5870148" cy="616859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892" y="1548245"/>
            <a:ext cx="5870148" cy="44122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19" y="855117"/>
            <a:ext cx="5804192" cy="616859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19" y="1548245"/>
            <a:ext cx="5804191" cy="441228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961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780" y="831273"/>
            <a:ext cx="11640820" cy="54014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4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1000" y="6459785"/>
            <a:ext cx="7505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862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727363"/>
            <a:ext cx="12192000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Gateway Ordering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Release 3 Scope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8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/>
          <p:cNvSpPr/>
          <p:nvPr/>
        </p:nvSpPr>
        <p:spPr>
          <a:xfrm rot="840000">
            <a:off x="5292336" y="5433929"/>
            <a:ext cx="1319505" cy="145363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 rot="720000">
            <a:off x="5070060" y="5033534"/>
            <a:ext cx="1789965" cy="157841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 rot="660000">
            <a:off x="4828862" y="4518154"/>
            <a:ext cx="2257542" cy="171426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 rot="660000">
            <a:off x="4625177" y="3965854"/>
            <a:ext cx="2689277" cy="210612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 rot="477273">
            <a:off x="4168721" y="2718841"/>
            <a:ext cx="3561182" cy="229646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 rot="579520">
            <a:off x="4382337" y="3353321"/>
            <a:ext cx="3103856" cy="231108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 rot="477273">
            <a:off x="3934909" y="2011427"/>
            <a:ext cx="4008023" cy="272287"/>
          </a:xfrm>
          <a:prstGeom prst="roundRect">
            <a:avLst/>
          </a:prstGeom>
          <a:gradFill>
            <a:gsLst>
              <a:gs pos="55000">
                <a:schemeClr val="accent3">
                  <a:lumMod val="60000"/>
                  <a:lumOff val="4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Translation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224395" y="2232900"/>
            <a:ext cx="3662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Eliminate any offer that has never been applicable for a specific SPA or location. 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90465" y="2895476"/>
            <a:ext cx="3799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Eliminate any offer that is specifically for a product not active on the account.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7767195" y="3513856"/>
            <a:ext cx="436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Eliminate any combination of services (Play) offer that contains services that are not active on the account.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227229" y="3778739"/>
            <a:ext cx="438528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Reconcile bill price against the eligible price plans on the offer.  Requires assessment of each service to apply aging to determine active price plan tier for promotional offers.</a:t>
            </a:r>
          </a:p>
          <a:p>
            <a:pPr algn="r"/>
            <a:r>
              <a:rPr lang="en-US" sz="1200" i="1" dirty="0" smtClean="0"/>
              <a:t>Note: discount codes may not accurately reflect active billed price; tier will likely have to be determined by service age</a:t>
            </a:r>
            <a:r>
              <a:rPr lang="en-US" sz="1200" b="1" i="1" dirty="0" smtClean="0"/>
              <a:t>.</a:t>
            </a:r>
            <a:r>
              <a:rPr lang="en-US" sz="1400" i="1" dirty="0" smtClean="0"/>
              <a:t> </a:t>
            </a:r>
            <a:endParaRPr lang="en-US" sz="1400" i="1" dirty="0"/>
          </a:p>
        </p:txBody>
      </p:sp>
      <p:cxnSp>
        <p:nvCxnSpPr>
          <p:cNvPr id="4" name="Straight Connector 3"/>
          <p:cNvCxnSpPr>
            <a:stCxn id="42" idx="3"/>
            <a:endCxn id="58" idx="1"/>
          </p:cNvCxnSpPr>
          <p:nvPr/>
        </p:nvCxnSpPr>
        <p:spPr>
          <a:xfrm>
            <a:off x="7995795" y="2494510"/>
            <a:ext cx="2286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9" idx="3"/>
            <a:endCxn id="43" idx="1"/>
          </p:cNvCxnSpPr>
          <p:nvPr/>
        </p:nvCxnSpPr>
        <p:spPr>
          <a:xfrm>
            <a:off x="4189698" y="3157086"/>
            <a:ext cx="194217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4" idx="3"/>
          </p:cNvCxnSpPr>
          <p:nvPr/>
        </p:nvCxnSpPr>
        <p:spPr>
          <a:xfrm>
            <a:off x="7538595" y="3775466"/>
            <a:ext cx="2286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1" idx="3"/>
            <a:endCxn id="45" idx="1"/>
          </p:cNvCxnSpPr>
          <p:nvPr/>
        </p:nvCxnSpPr>
        <p:spPr>
          <a:xfrm>
            <a:off x="4612515" y="4348126"/>
            <a:ext cx="2286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9461" y="5123999"/>
            <a:ext cx="489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 smtClean="0">
                <a:solidFill>
                  <a:srgbClr val="C00000"/>
                </a:solidFill>
              </a:rPr>
              <a:t>Fallout: If multiple configurations resolve to the same result, manually review account history and eliminate inappropriate offer(s). </a:t>
            </a:r>
            <a:endParaRPr lang="en-US" sz="1200" b="1" i="1" dirty="0">
              <a:solidFill>
                <a:srgbClr val="C00000"/>
              </a:solidFill>
            </a:endParaRPr>
          </a:p>
        </p:txBody>
      </p:sp>
      <p:cxnSp>
        <p:nvCxnSpPr>
          <p:cNvPr id="15" name="Straight Connector 14"/>
          <p:cNvCxnSpPr>
            <a:stCxn id="32" idx="3"/>
            <a:endCxn id="47" idx="1"/>
          </p:cNvCxnSpPr>
          <p:nvPr/>
        </p:nvCxnSpPr>
        <p:spPr>
          <a:xfrm>
            <a:off x="5069714" y="5354832"/>
            <a:ext cx="2286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138687" y="1524604"/>
            <a:ext cx="2576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Eliminate account codes that are not material to translation</a:t>
            </a:r>
            <a:endParaRPr lang="en-US" sz="1400" dirty="0"/>
          </a:p>
        </p:txBody>
      </p:sp>
      <p:cxnSp>
        <p:nvCxnSpPr>
          <p:cNvPr id="27" name="Straight Connector 26"/>
          <p:cNvCxnSpPr>
            <a:stCxn id="50" idx="3"/>
            <a:endCxn id="10" idx="1"/>
          </p:cNvCxnSpPr>
          <p:nvPr/>
        </p:nvCxnSpPr>
        <p:spPr>
          <a:xfrm>
            <a:off x="3715429" y="1786214"/>
            <a:ext cx="211286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852795" y="5557742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Woo Hoo!!</a:t>
            </a:r>
            <a:endParaRPr lang="en-US" sz="1400" dirty="0"/>
          </a:p>
        </p:txBody>
      </p:sp>
      <p:cxnSp>
        <p:nvCxnSpPr>
          <p:cNvPr id="33" name="Straight Connector 32"/>
          <p:cNvCxnSpPr>
            <a:stCxn id="48" idx="3"/>
            <a:endCxn id="55" idx="1"/>
          </p:cNvCxnSpPr>
          <p:nvPr/>
        </p:nvCxnSpPr>
        <p:spPr>
          <a:xfrm flipV="1">
            <a:off x="6624195" y="5711631"/>
            <a:ext cx="228600" cy="4535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309843" y="4396488"/>
            <a:ext cx="4603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Apply rules that have been defined specifically to facilitate the reverse-mapping process (e.g. a promotional offer after end of promotion and a retail price offer resolve to same price; return the retail price offer)</a:t>
            </a:r>
            <a:endParaRPr lang="en-US" sz="1400" dirty="0"/>
          </a:p>
        </p:txBody>
      </p:sp>
      <p:cxnSp>
        <p:nvCxnSpPr>
          <p:cNvPr id="37" name="Straight Connector 36"/>
          <p:cNvCxnSpPr>
            <a:stCxn id="46" idx="3"/>
            <a:endCxn id="62" idx="1"/>
          </p:cNvCxnSpPr>
          <p:nvPr/>
        </p:nvCxnSpPr>
        <p:spPr>
          <a:xfrm>
            <a:off x="7081395" y="4873542"/>
            <a:ext cx="228448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own Arrow 37"/>
          <p:cNvSpPr/>
          <p:nvPr/>
        </p:nvSpPr>
        <p:spPr>
          <a:xfrm>
            <a:off x="5777565" y="1241946"/>
            <a:ext cx="595979" cy="5056496"/>
          </a:xfrm>
          <a:prstGeom prst="downArrow">
            <a:avLst>
              <a:gd name="adj1" fmla="val 52628"/>
              <a:gd name="adj2" fmla="val 66807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26715" y="1557614"/>
            <a:ext cx="4297680" cy="457200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Code Elimination for Materiality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155315" y="2288770"/>
            <a:ext cx="3840480" cy="411480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SPA/Location Elimination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383915" y="2974206"/>
            <a:ext cx="3383280" cy="365760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LOB/MEC-Product Elimination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612515" y="3613922"/>
            <a:ext cx="2926080" cy="323088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Play Elimination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841115" y="4210966"/>
            <a:ext cx="2468880" cy="274320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Price Resolution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069715" y="4759242"/>
            <a:ext cx="2011680" cy="228600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Process Rules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298315" y="5240532"/>
            <a:ext cx="1554480" cy="228600"/>
          </a:xfrm>
          <a:prstGeom prst="roundRect">
            <a:avLst/>
          </a:prstGeom>
          <a:gradFill flip="none" rotWithShape="1">
            <a:gsLst>
              <a:gs pos="53000">
                <a:srgbClr val="FFFF00"/>
              </a:gs>
              <a:gs pos="47000">
                <a:srgbClr val="FFFF00"/>
              </a:gs>
              <a:gs pos="75000">
                <a:srgbClr val="FFC000"/>
              </a:gs>
              <a:gs pos="25000">
                <a:srgbClr val="FFC000"/>
              </a:gs>
              <a:gs pos="0">
                <a:srgbClr val="C00000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Manual Intervention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5526915" y="5601866"/>
            <a:ext cx="1097280" cy="228600"/>
          </a:xfrm>
          <a:prstGeom prst="roundRect">
            <a:avLst/>
          </a:prstGeom>
          <a:gradFill flip="none" rotWithShape="1">
            <a:gsLst>
              <a:gs pos="53000">
                <a:schemeClr val="bg1">
                  <a:lumMod val="95000"/>
                </a:schemeClr>
              </a:gs>
              <a:gs pos="47000">
                <a:schemeClr val="bg1">
                  <a:lumMod val="95000"/>
                </a:schemeClr>
              </a:gs>
              <a:gs pos="75000">
                <a:schemeClr val="accent3">
                  <a:lumMod val="60000"/>
                  <a:lumOff val="40000"/>
                </a:schemeClr>
              </a:gs>
              <a:gs pos="25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50000"/>
                </a:schemeClr>
              </a:gs>
              <a:gs pos="100000">
                <a:schemeClr val="accent3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The Offer!</a:t>
            </a:r>
            <a:endParaRPr lang="en-US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Translation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2257" y="1130060"/>
            <a:ext cx="10575985" cy="10179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400" dirty="0" smtClean="0"/>
              <a:t>A residential customer in STL has bundled Internet (Ultra) &amp; HD Video with HBO and Cinemax, 1 DVR and 2 additional boxes.  This offer was originally promoted at $69.99/month, rising to $89.99/month in the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year and going to $109.99/month retail after the end of the 2-year promotional period.  This customer enrolled with this configuration in May, 2014.  Their current monthly bill is $154.69, including taxes and fees.</a:t>
            </a:r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29402"/>
              </p:ext>
            </p:extLst>
          </p:nvPr>
        </p:nvGraphicFramePr>
        <p:xfrm>
          <a:off x="802257" y="2225616"/>
          <a:ext cx="10575984" cy="4033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42867"/>
                <a:gridCol w="83331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Step(s)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Effect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Code Elimination for Materiality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Remove any codes</a:t>
                      </a:r>
                      <a:r>
                        <a:rPr lang="en-US" sz="1200" baseline="0" dirty="0" smtClean="0"/>
                        <a:t> from the account configuration that do not affect materiality (e.g. Spectrum Guide Rate Code, install code, wire maintenance code)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SPA/Location Elimination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Eliminate</a:t>
                      </a:r>
                      <a:r>
                        <a:rPr lang="en-US" sz="1200" baseline="0" dirty="0" smtClean="0"/>
                        <a:t> any offers that are exclusively localized outside the STL area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LOB/MEC-Product Elimination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Since</a:t>
                      </a:r>
                      <a:r>
                        <a:rPr lang="en-US" sz="1200" baseline="0" dirty="0" smtClean="0"/>
                        <a:t> the customer does not have Charter telephone service, eliminate any offers that include telephone/voice products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Play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Elimination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Eliminate any offers that include play</a:t>
                      </a:r>
                      <a:r>
                        <a:rPr lang="en-US" sz="1200" baseline="0" dirty="0" smtClean="0"/>
                        <a:t> combinations outside the TV/Internet bundle 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>
                          <a:solidFill>
                            <a:srgbClr val="7030A0"/>
                          </a:solidFill>
                        </a:rPr>
                        <a:t>At this point in the process we should be reduced to a minimal number of offers: 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>
                          <a:solidFill>
                            <a:srgbClr val="7030A0"/>
                          </a:solidFill>
                        </a:rPr>
                        <a:t>Retail Double Play TV/Internet, Promotional Double Play TV/Internet offer(s), TV-only and Internet-only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baseline="0" dirty="0" smtClean="0">
                          <a:solidFill>
                            <a:srgbClr val="7030A0"/>
                          </a:solidFill>
                        </a:rPr>
                        <a:t>(Note: since we only have biller-specific codes on the account, we can’t eliminate the SP offers at this time as these could have been purchased independently)</a:t>
                      </a:r>
                      <a:endParaRPr lang="en-US" sz="1100" i="1" dirty="0" smtClean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1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Price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Knowing the customer</a:t>
                      </a:r>
                      <a:r>
                        <a:rPr lang="en-US" sz="1200" baseline="0" dirty="0" smtClean="0"/>
                        <a:t> is now paying in the 2</a:t>
                      </a:r>
                      <a:r>
                        <a:rPr lang="en-US" sz="1200" baseline="30000" dirty="0" smtClean="0"/>
                        <a:t>nd</a:t>
                      </a:r>
                      <a:r>
                        <a:rPr lang="en-US" sz="1200" baseline="0" dirty="0" smtClean="0"/>
                        <a:t> year of the promotional offer eliminates the Retail and TV-Only &amp; Internet-Only offers, resolving to 1 or more promotional offers.  </a:t>
                      </a:r>
                      <a:r>
                        <a:rPr lang="en-US" sz="1200" b="0" i="1" baseline="0" dirty="0" smtClean="0"/>
                        <a:t>It will be important to resolve to component-based pricing here; additional services like HBO/Cinemax, DVR, and additional boxes can mask promotional bundle pricing and add complexity to the rules</a:t>
                      </a:r>
                      <a:endParaRPr lang="en-US" sz="1200" b="0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Process Rules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Rules-based</a:t>
                      </a:r>
                      <a:r>
                        <a:rPr lang="en-US" sz="1200" baseline="0" dirty="0" smtClean="0"/>
                        <a:t> processing on promotional offer aging and additional services resolves the current price being paid to a specific offer with optional add-on components selected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Manual Intervention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Should not be</a:t>
                      </a:r>
                      <a:r>
                        <a:rPr lang="en-US" sz="1200" baseline="0" dirty="0" smtClean="0"/>
                        <a:t> required in this case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Materiality &amp; Reverse Translation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Capability Requirements:</a:t>
            </a:r>
          </a:p>
          <a:p>
            <a:pPr lvl="1"/>
            <a:r>
              <a:rPr lang="en-US" dirty="0" smtClean="0"/>
              <a:t>Access to Master Enterprise Catalog configuration and translation data</a:t>
            </a:r>
          </a:p>
          <a:p>
            <a:pPr lvl="2"/>
            <a:r>
              <a:rPr lang="en-US" dirty="0" smtClean="0"/>
              <a:t>Assumes that the component-based pricing of the MEC offer remains synchronized with biller</a:t>
            </a:r>
          </a:p>
          <a:p>
            <a:pPr lvl="2"/>
            <a:r>
              <a:rPr lang="en-US" dirty="0" smtClean="0"/>
              <a:t>Assumes all offers (including expired offers) are available as targets for reverse translation</a:t>
            </a:r>
          </a:p>
          <a:p>
            <a:pPr lvl="1"/>
            <a:r>
              <a:rPr lang="en-US" dirty="0" smtClean="0"/>
              <a:t>Access to enterprise code and biller code standardization and localization data from RDM</a:t>
            </a:r>
          </a:p>
          <a:p>
            <a:pPr lvl="2"/>
            <a:r>
              <a:rPr lang="en-US" dirty="0" smtClean="0"/>
              <a:t>Reverse translation will resolve to enterprise codes where appropriate</a:t>
            </a:r>
          </a:p>
          <a:p>
            <a:pPr lvl="1"/>
            <a:r>
              <a:rPr lang="en-US" dirty="0" smtClean="0"/>
              <a:t>On-The-Fly scalability for instantiating SQL and rules-processing engines</a:t>
            </a:r>
          </a:p>
          <a:p>
            <a:pPr lvl="2"/>
            <a:r>
              <a:rPr lang="en-US" dirty="0" smtClean="0"/>
              <a:t>Materiality determination requires rules-based processing for both Order and Account (separately)</a:t>
            </a:r>
          </a:p>
          <a:p>
            <a:pPr lvl="2"/>
            <a:r>
              <a:rPr lang="en-US" dirty="0" smtClean="0"/>
              <a:t>Price resolution (comparison of published price with applied discounts) to actual billed price requires a combination of both rules and math-based logic processing</a:t>
            </a:r>
          </a:p>
          <a:p>
            <a:pPr lvl="2"/>
            <a:r>
              <a:rPr lang="en-US" dirty="0" smtClean="0"/>
              <a:t>Custom process logic (specifics TBD) is envisioned as another implementation of rules engine processing</a:t>
            </a:r>
          </a:p>
          <a:p>
            <a:pPr lvl="2"/>
            <a:r>
              <a:rPr lang="en-US" dirty="0" smtClean="0"/>
              <a:t>Manual fallout processing will require access for CSR to review account history</a:t>
            </a:r>
          </a:p>
          <a:p>
            <a:pPr lvl="3"/>
            <a:r>
              <a:rPr lang="en-US" dirty="0" smtClean="0"/>
              <a:t>Biller isolation queries for Gateway customers; biller access for unconverted legacy customers</a:t>
            </a:r>
          </a:p>
          <a:p>
            <a:r>
              <a:rPr lang="en-US" dirty="0" smtClean="0"/>
              <a:t>Results of Reverse Translation (both order and account) will be stored in Operational Data Store for future application processing; Gateway Ordering begins with a MEC-based view of services on </a:t>
            </a:r>
            <a:r>
              <a:rPr lang="en-US" smtClean="0"/>
              <a:t>an account.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94" y="390336"/>
            <a:ext cx="5265044" cy="58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Materiality Determination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1780" y="1236134"/>
            <a:ext cx="11640820" cy="2356152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solidFill>
                  <a:schemeClr val="accent1"/>
                </a:solidFill>
              </a:rPr>
              <a:t>Definition: The condition whereby a change to an order or an account, caused by an external or subsequent modification to the order or account, requires a re-validation of existing MEC offer(s) or assignment of a new configuration of MEC offers, components, and attributes.</a:t>
            </a:r>
            <a:endParaRPr lang="en-US" sz="2400" i="1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Two (related, but independent) levels of Materiality:</a:t>
            </a:r>
          </a:p>
          <a:p>
            <a:pPr lvl="1"/>
            <a:r>
              <a:rPr lang="en-US" sz="2200" dirty="0" smtClean="0"/>
              <a:t>Order</a:t>
            </a:r>
          </a:p>
          <a:p>
            <a:pPr lvl="1"/>
            <a:r>
              <a:rPr lang="en-US" sz="2200" dirty="0" smtClean="0"/>
              <a:t>Account</a:t>
            </a: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6980"/>
            <a:ext cx="12198096" cy="15910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51914" y="5921829"/>
            <a:ext cx="404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solidFill>
                  <a:srgbClr val="FF0000"/>
                </a:solidFill>
              </a:rPr>
              <a:t>Events are illustrative only; details to be expanded in design phase</a:t>
            </a:r>
            <a:endParaRPr lang="en-US" sz="11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R3 Architecture (Alternate)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696686"/>
            <a:ext cx="932688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2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/>
          <p:cNvSpPr/>
          <p:nvPr/>
        </p:nvSpPr>
        <p:spPr>
          <a:xfrm>
            <a:off x="4539886" y="1798232"/>
            <a:ext cx="2887640" cy="2908773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Translation (Old)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26408" y="1995319"/>
            <a:ext cx="2514600" cy="2514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955008" y="2223919"/>
            <a:ext cx="2057400" cy="2057400"/>
          </a:xfrm>
          <a:prstGeom prst="ellips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83608" y="2452519"/>
            <a:ext cx="1600200" cy="1600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12208" y="2681119"/>
            <a:ext cx="1143000" cy="114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0" y="5346763"/>
            <a:ext cx="12192000" cy="103610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1600" u="sng" dirty="0" smtClean="0">
                <a:solidFill>
                  <a:schemeClr val="accent1"/>
                </a:solidFill>
              </a:rPr>
              <a:t>Assumptions and Clarifications</a:t>
            </a:r>
            <a:endParaRPr lang="en-US" sz="1600" dirty="0" smtClean="0">
              <a:solidFill>
                <a:schemeClr val="accent1"/>
              </a:solidFill>
            </a:endParaRPr>
          </a:p>
          <a:p>
            <a:pPr marL="328613" lvl="1"/>
            <a:r>
              <a:rPr lang="en-US" sz="1200" dirty="0" smtClean="0">
                <a:solidFill>
                  <a:schemeClr val="accent1"/>
                </a:solidFill>
              </a:rPr>
              <a:t>All offers (both current and historical) are always available; can expire but are not deleted from repository</a:t>
            </a:r>
          </a:p>
          <a:p>
            <a:pPr marL="328613" lvl="1"/>
            <a:r>
              <a:rPr lang="en-US" sz="1200" dirty="0" smtClean="0">
                <a:solidFill>
                  <a:schemeClr val="accent1"/>
                </a:solidFill>
              </a:rPr>
              <a:t>All MEC reference data will be available for consumption in reverse process; includes the forward-translation, biller specific, mapping table. </a:t>
            </a:r>
          </a:p>
          <a:p>
            <a:pPr marL="328613" lvl="1"/>
            <a:r>
              <a:rPr lang="en-US" sz="1200" dirty="0" smtClean="0">
                <a:solidFill>
                  <a:schemeClr val="accent1"/>
                </a:solidFill>
              </a:rPr>
              <a:t>Reverse Engineering process will need to consider both active services as well as any pending services to be activated (pending orders)</a:t>
            </a:r>
          </a:p>
          <a:p>
            <a:pPr marL="328613" lvl="1"/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640808" y="2909719"/>
            <a:ext cx="685800" cy="685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ine Callout 2 10"/>
          <p:cNvSpPr/>
          <p:nvPr/>
        </p:nvSpPr>
        <p:spPr>
          <a:xfrm>
            <a:off x="7469606" y="1064888"/>
            <a:ext cx="2839844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6667"/>
              <a:gd name="adj5" fmla="val 262521"/>
              <a:gd name="adj6" fmla="val -5121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1. SPA/Location Elimination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Line Callout 2 11"/>
          <p:cNvSpPr/>
          <p:nvPr/>
        </p:nvSpPr>
        <p:spPr>
          <a:xfrm>
            <a:off x="7469605" y="3809507"/>
            <a:ext cx="1770209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6667"/>
              <a:gd name="adj5" fmla="val -118378"/>
              <a:gd name="adj6" fmla="val -6075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5. Process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</a:p>
        </p:txBody>
      </p:sp>
      <p:sp>
        <p:nvSpPr>
          <p:cNvPr id="13" name="Line Callout 2 12"/>
          <p:cNvSpPr/>
          <p:nvPr/>
        </p:nvSpPr>
        <p:spPr>
          <a:xfrm flipH="1">
            <a:off x="2522300" y="2619778"/>
            <a:ext cx="1975506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6667"/>
              <a:gd name="adj5" fmla="val 102843"/>
              <a:gd name="adj6" fmla="val -4370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4. Price Resolution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Line Callout 2 13"/>
          <p:cNvSpPr/>
          <p:nvPr/>
        </p:nvSpPr>
        <p:spPr>
          <a:xfrm flipH="1">
            <a:off x="1126120" y="1622137"/>
            <a:ext cx="3371687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6667"/>
              <a:gd name="adj5" fmla="val 156173"/>
              <a:gd name="adj6" fmla="val -4358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2. LOB/MEC-Product Elimination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69408" y="3138319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ine Callout 2 15"/>
          <p:cNvSpPr/>
          <p:nvPr/>
        </p:nvSpPr>
        <p:spPr>
          <a:xfrm flipH="1">
            <a:off x="5201537" y="4878104"/>
            <a:ext cx="1476260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8698"/>
              <a:gd name="adj5" fmla="val -499438"/>
              <a:gd name="adj6" fmla="val 46182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The Offer!!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Line Callout 2 16"/>
          <p:cNvSpPr/>
          <p:nvPr/>
        </p:nvSpPr>
        <p:spPr>
          <a:xfrm>
            <a:off x="7469606" y="2331833"/>
            <a:ext cx="1935277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6667"/>
              <a:gd name="adj5" fmla="val 119263"/>
              <a:gd name="adj6" fmla="val -38733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3. Play Elimination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85447" y="1371026"/>
            <a:ext cx="472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Eliminate any offer that has never been applicable for a specific SPA or location.  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385447" y="2632754"/>
            <a:ext cx="472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Eliminate any combination of services (Play) offer that contains services that are not active on the account.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1160" y="1963060"/>
            <a:ext cx="419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Eliminate any offer that is specifically for a product not active on the account.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46646" y="2941727"/>
            <a:ext cx="441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Reconcile bill price against the eligible price plans on the offer.  Requires assessment of each service to apply aging to determine active price plan tier for promotional offers.</a:t>
            </a:r>
          </a:p>
          <a:p>
            <a:pPr algn="r"/>
            <a:r>
              <a:rPr lang="en-US" sz="1400" i="1" dirty="0" smtClean="0"/>
              <a:t>Note: discount codes may not accurately reflect active billed price; tier will likely have to be determined by service age. </a:t>
            </a:r>
            <a:endParaRPr lang="en-US" sz="1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7385447" y="4120978"/>
            <a:ext cx="46033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Apply rules that have been defined specifically to facilitate the reverse-mapping process (e.g. a promotional offer after end of promotion and a retail price offer resolve to same price; return the retail price offer)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183608" y="5149901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4"/>
                </a:solidFill>
              </a:rPr>
              <a:t>Woo Hoo!!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2142565" y="4314949"/>
            <a:ext cx="2398339" cy="323116"/>
          </a:xfrm>
          <a:prstGeom prst="borderCallout2">
            <a:avLst>
              <a:gd name="adj1" fmla="val 22159"/>
              <a:gd name="adj2" fmla="val -124"/>
              <a:gd name="adj3" fmla="val 22355"/>
              <a:gd name="adj4" fmla="val -16667"/>
              <a:gd name="adj5" fmla="val -291129"/>
              <a:gd name="adj6" fmla="val -50721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6. Manual Intervention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5600" y="4608099"/>
            <a:ext cx="40304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If multiple configurations resolve to the same result, manually review account history and eliminate inappropriate value(s).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03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Translation and RDM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481" y="1229192"/>
            <a:ext cx="5445760" cy="50845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RDM </a:t>
            </a:r>
            <a:r>
              <a:rPr lang="en-US" dirty="0" smtClean="0">
                <a:solidFill>
                  <a:srgbClr val="FF0000"/>
                </a:solidFill>
              </a:rPr>
              <a:t>has been proposed as a platform to </a:t>
            </a:r>
            <a:r>
              <a:rPr lang="en-US" dirty="0">
                <a:solidFill>
                  <a:srgbClr val="FF0000"/>
                </a:solidFill>
              </a:rPr>
              <a:t>drive reverse </a:t>
            </a:r>
            <a:r>
              <a:rPr lang="en-US" dirty="0" smtClean="0">
                <a:solidFill>
                  <a:srgbClr val="FF0000"/>
                </a:solidFill>
              </a:rPr>
              <a:t>translation – not optimal solution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Not all account codes will be material (requiring reversal)</a:t>
            </a:r>
          </a:p>
          <a:p>
            <a:pPr lvl="2"/>
            <a:r>
              <a:rPr lang="en-US" dirty="0" smtClean="0"/>
              <a:t>Materiality </a:t>
            </a:r>
            <a:r>
              <a:rPr lang="en-US" dirty="0" err="1" smtClean="0"/>
              <a:t>evalution</a:t>
            </a:r>
            <a:r>
              <a:rPr lang="en-US" dirty="0" smtClean="0"/>
              <a:t> is also a rules-based processing requirement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a static process, so static data mappings and filters provide only part of the solution</a:t>
            </a:r>
          </a:p>
          <a:p>
            <a:pPr lvl="1"/>
            <a:r>
              <a:rPr lang="en-US" dirty="0"/>
              <a:t>Reverse translation requires implementation of rules-based approach, especially around promotional pricing</a:t>
            </a:r>
          </a:p>
          <a:p>
            <a:pPr lvl="1"/>
            <a:r>
              <a:rPr lang="en-US" dirty="0"/>
              <a:t>RDM </a:t>
            </a:r>
            <a:r>
              <a:rPr lang="en-US" i="1" dirty="0"/>
              <a:t>could</a:t>
            </a:r>
            <a:r>
              <a:rPr lang="en-US" dirty="0"/>
              <a:t> drive portions of reverse translation if…</a:t>
            </a:r>
          </a:p>
          <a:p>
            <a:pPr lvl="2"/>
            <a:r>
              <a:rPr lang="en-US" dirty="0" smtClean="0"/>
              <a:t>All historical values maintained in RDM and presented through services (not just presently active)</a:t>
            </a:r>
            <a:endParaRPr lang="en-US" dirty="0"/>
          </a:p>
          <a:p>
            <a:pPr lvl="2"/>
            <a:r>
              <a:rPr lang="en-US" dirty="0"/>
              <a:t>RDM managed offer/component </a:t>
            </a:r>
            <a:r>
              <a:rPr lang="en-US" dirty="0" smtClean="0"/>
              <a:t>relationships and validation rules</a:t>
            </a:r>
            <a:endParaRPr lang="en-US" dirty="0"/>
          </a:p>
          <a:p>
            <a:pPr lvl="2"/>
            <a:r>
              <a:rPr lang="en-US" dirty="0" smtClean="0"/>
              <a:t>Reverse translation  rules could be defined independent of price- and time-sensitivity</a:t>
            </a:r>
          </a:p>
          <a:p>
            <a:pPr marL="201168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17919" y="1176940"/>
            <a:ext cx="5680363" cy="5084521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94062"/>
          </a:xfrm>
        </p:spPr>
        <p:txBody>
          <a:bodyPr/>
          <a:lstStyle/>
          <a:p>
            <a:r>
              <a:rPr lang="en-US" dirty="0" smtClean="0"/>
              <a:t>Gateway Ordering </a:t>
            </a:r>
            <a:r>
              <a:rPr lang="en-US" dirty="0" smtClean="0">
                <a:solidFill>
                  <a:srgbClr val="FF0000"/>
                </a:solidFill>
              </a:rPr>
              <a:t>Design Tenets </a:t>
            </a:r>
            <a:r>
              <a:rPr lang="en-US" dirty="0" smtClean="0"/>
              <a:t>&amp;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480" y="1229192"/>
            <a:ext cx="5750559" cy="508452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Gateway Ordering Application Speaks MEC (Master Enterprise Catalog) </a:t>
            </a:r>
          </a:p>
          <a:p>
            <a:pPr lvl="1"/>
            <a:r>
              <a:rPr lang="en-US" dirty="0" smtClean="0"/>
              <a:t>Offers are configured in MEC</a:t>
            </a:r>
          </a:p>
          <a:p>
            <a:pPr lvl="1"/>
            <a:r>
              <a:rPr lang="en-US" dirty="0" smtClean="0"/>
              <a:t>MEC masters product compatibility and offer validation rules; implemented in Order Engine</a:t>
            </a:r>
          </a:p>
          <a:p>
            <a:pPr lvl="1"/>
            <a:r>
              <a:rPr lang="en-US" dirty="0" smtClean="0"/>
              <a:t>MEC updated regularly to reflect offer-specific pricing from biller for presentation to application; synchronicity maintained through system audit.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Gateway Ordering presents enterprise reference data as basis for transactions</a:t>
            </a:r>
          </a:p>
          <a:p>
            <a:pPr lvl="1"/>
            <a:r>
              <a:rPr lang="en-US" dirty="0" smtClean="0"/>
              <a:t>Lists of Values of RDM domains populated from consumption services presenting eligible standardized values based on ordering location.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Biller Isolation/JESI consumes reference data for translation from Enterprise to Biller-specific codes</a:t>
            </a:r>
          </a:p>
          <a:p>
            <a:pPr lvl="1"/>
            <a:r>
              <a:rPr lang="en-US" dirty="0" smtClean="0"/>
              <a:t>Translation from enterprise standard to biller code may require standardization based on ordering location; may differ from eligibility localization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17919" y="1176940"/>
            <a:ext cx="5680363" cy="5084521"/>
          </a:xfrm>
        </p:spPr>
        <p:txBody>
          <a:bodyPr>
            <a:normAutofit lnSpcReduction="10000"/>
          </a:bodyPr>
          <a:lstStyle/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73" y="959370"/>
            <a:ext cx="465201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3045"/>
          </a:xfrm>
        </p:spPr>
        <p:txBody>
          <a:bodyPr/>
          <a:lstStyle/>
          <a:p>
            <a:r>
              <a:rPr lang="en-US" dirty="0" smtClean="0"/>
              <a:t>Release 3 Scope – Explicit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480" y="1229192"/>
            <a:ext cx="5750559" cy="50845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Biller-first orchestration</a:t>
            </a:r>
          </a:p>
          <a:p>
            <a:pPr lvl="1"/>
            <a:r>
              <a:rPr lang="en-US" dirty="0" smtClean="0"/>
              <a:t>Ordering continues to leverage default values in biller that drive provisioning</a:t>
            </a:r>
          </a:p>
          <a:p>
            <a:r>
              <a:rPr lang="en-US" dirty="0" smtClean="0"/>
              <a:t>R3 Business Functionality (Order)</a:t>
            </a:r>
          </a:p>
          <a:p>
            <a:pPr lvl="1"/>
            <a:r>
              <a:rPr lang="en-US" dirty="0" smtClean="0"/>
              <a:t>Customer Ordering Dashboard (Landing Page)</a:t>
            </a:r>
          </a:p>
          <a:p>
            <a:pPr lvl="2"/>
            <a:r>
              <a:rPr lang="en-US" dirty="0" smtClean="0"/>
              <a:t>MEC View of orders/services</a:t>
            </a:r>
          </a:p>
          <a:p>
            <a:pPr lvl="2"/>
            <a:r>
              <a:rPr lang="en-US" dirty="0" smtClean="0"/>
              <a:t>Links to view details </a:t>
            </a:r>
            <a:r>
              <a:rPr lang="en-US" i="1" dirty="0" smtClean="0"/>
              <a:t>(SOLO?)</a:t>
            </a:r>
          </a:p>
          <a:p>
            <a:pPr lvl="1"/>
            <a:r>
              <a:rPr lang="en-US" dirty="0" smtClean="0"/>
              <a:t>Modify Services on Active Account</a:t>
            </a:r>
          </a:p>
          <a:p>
            <a:pPr lvl="1"/>
            <a:r>
              <a:rPr lang="en-US" dirty="0" smtClean="0"/>
              <a:t>Seasonal Suspend of Active Account</a:t>
            </a:r>
          </a:p>
          <a:p>
            <a:pPr lvl="1"/>
            <a:r>
              <a:rPr lang="en-US" dirty="0" smtClean="0"/>
              <a:t>Disconnect Active Account</a:t>
            </a:r>
          </a:p>
          <a:p>
            <a:pPr lvl="1"/>
            <a:r>
              <a:rPr lang="en-US" dirty="0" smtClean="0"/>
              <a:t>Restart Inactive Account</a:t>
            </a:r>
          </a:p>
          <a:p>
            <a:pPr lvl="1"/>
            <a:r>
              <a:rPr lang="en-US" dirty="0" smtClean="0"/>
              <a:t>Modify Existing Order</a:t>
            </a:r>
          </a:p>
          <a:p>
            <a:pPr lvl="2"/>
            <a:r>
              <a:rPr lang="en-US" dirty="0" smtClean="0"/>
              <a:t>Submitted/Pending Orders</a:t>
            </a:r>
          </a:p>
          <a:p>
            <a:pPr lvl="2"/>
            <a:r>
              <a:rPr lang="en-US" dirty="0" smtClean="0"/>
              <a:t>Partially Complete out of scope (requires split jobs)</a:t>
            </a:r>
          </a:p>
          <a:p>
            <a:pPr lvl="1"/>
            <a:r>
              <a:rPr lang="en-US" dirty="0" smtClean="0"/>
              <a:t>Real-Time Customer Service Record changes (TN Portability)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17919" y="1229192"/>
            <a:ext cx="5680363" cy="508452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Supporting New </a:t>
            </a:r>
            <a:r>
              <a:rPr lang="en-US" dirty="0"/>
              <a:t>Technical Functionality</a:t>
            </a:r>
          </a:p>
          <a:p>
            <a:pPr lvl="1"/>
            <a:r>
              <a:rPr lang="en-US" dirty="0"/>
              <a:t>Order </a:t>
            </a:r>
            <a:r>
              <a:rPr lang="en-US" dirty="0" smtClean="0"/>
              <a:t>Persistence</a:t>
            </a:r>
          </a:p>
          <a:p>
            <a:pPr lvl="2"/>
            <a:r>
              <a:rPr lang="en-US" dirty="0" smtClean="0"/>
              <a:t>In-memory cache (Transactional Persistence)</a:t>
            </a:r>
          </a:p>
          <a:p>
            <a:pPr lvl="2"/>
            <a:r>
              <a:rPr lang="en-US" dirty="0" smtClean="0"/>
              <a:t>Write-Through to Document Store (“Save Cart”)</a:t>
            </a:r>
          </a:p>
          <a:p>
            <a:pPr lvl="3"/>
            <a:r>
              <a:rPr lang="en-US" dirty="0"/>
              <a:t>Adaptive Search</a:t>
            </a:r>
          </a:p>
          <a:p>
            <a:pPr lvl="3"/>
            <a:r>
              <a:rPr lang="en-US" dirty="0"/>
              <a:t>Business Events</a:t>
            </a:r>
          </a:p>
          <a:p>
            <a:pPr lvl="3"/>
            <a:r>
              <a:rPr lang="en-US" dirty="0"/>
              <a:t>Alert Correlation</a:t>
            </a:r>
          </a:p>
          <a:p>
            <a:pPr lvl="2"/>
            <a:r>
              <a:rPr lang="en-US" i="1" dirty="0" smtClean="0"/>
              <a:t>Retrieval?  No GO formal requirements; leverage eCommerce?</a:t>
            </a:r>
          </a:p>
          <a:p>
            <a:pPr lvl="1"/>
            <a:r>
              <a:rPr lang="en-US" dirty="0" smtClean="0"/>
              <a:t>Order Versioning (SOLO)</a:t>
            </a:r>
          </a:p>
          <a:p>
            <a:pPr lvl="1"/>
            <a:r>
              <a:rPr lang="en-US" dirty="0" smtClean="0"/>
              <a:t>Change Materiality Determination</a:t>
            </a:r>
          </a:p>
          <a:p>
            <a:pPr lvl="1"/>
            <a:r>
              <a:rPr lang="en-US" dirty="0" smtClean="0"/>
              <a:t>Reverse Translation</a:t>
            </a:r>
          </a:p>
          <a:p>
            <a:r>
              <a:rPr lang="en-US" dirty="0" smtClean="0"/>
              <a:t>Outstanding Questions</a:t>
            </a:r>
          </a:p>
          <a:p>
            <a:pPr lvl="1"/>
            <a:r>
              <a:rPr lang="en-US" i="1" dirty="0" smtClean="0"/>
              <a:t>PMBI Integration</a:t>
            </a:r>
          </a:p>
          <a:p>
            <a:pPr lvl="1"/>
            <a:r>
              <a:rPr lang="en-US" i="1" dirty="0" smtClean="0"/>
              <a:t>ICOMS support</a:t>
            </a:r>
          </a:p>
          <a:p>
            <a:pPr lvl="1"/>
            <a:r>
              <a:rPr lang="en-US" i="1" dirty="0"/>
              <a:t>Transfer? (May get traded for ICOMS support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smtClean="0"/>
              <a:t>Migration of existing eCommerce solution for new connects (charter.com)</a:t>
            </a:r>
          </a:p>
          <a:p>
            <a:pPr lvl="1"/>
            <a:r>
              <a:rPr lang="en-US" i="1" dirty="0" smtClean="0"/>
              <a:t>Containment/migration away from BOOST/BRE toward MEC/OE for other existing solutions</a:t>
            </a:r>
          </a:p>
          <a:p>
            <a:pPr lvl="1"/>
            <a:r>
              <a:rPr lang="en-US" i="1" dirty="0" smtClean="0"/>
              <a:t>TN Administration extract from CSG</a:t>
            </a:r>
          </a:p>
          <a:p>
            <a:pPr lvl="1"/>
            <a:r>
              <a:rPr lang="en-US" i="1" dirty="0" smtClean="0"/>
              <a:t>Address scrubbing software replacement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R3 </a:t>
            </a:r>
            <a:r>
              <a:rPr lang="en-US" dirty="0" smtClean="0"/>
              <a:t>Architecture (2016 Interim)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85" y="762919"/>
            <a:ext cx="8622091" cy="56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Flow – R2 Delivery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771179"/>
            <a:ext cx="930068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3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dirty="0" smtClean="0"/>
              <a:t>: </a:t>
            </a:r>
            <a:r>
              <a:rPr lang="en-US" i="1" dirty="0">
                <a:solidFill>
                  <a:schemeClr val="accent1"/>
                </a:solidFill>
              </a:rPr>
              <a:t>the process by which existing products and services tied to an account through biller-specific codes (and combined with prices paid and dates effective where necessary) are presented </a:t>
            </a:r>
            <a:r>
              <a:rPr lang="en-US" i="1" dirty="0" smtClean="0">
                <a:solidFill>
                  <a:schemeClr val="accent1"/>
                </a:solidFill>
              </a:rPr>
              <a:t>as an equivalent </a:t>
            </a:r>
            <a:r>
              <a:rPr lang="en-US" i="1" dirty="0">
                <a:solidFill>
                  <a:schemeClr val="accent1"/>
                </a:solidFill>
              </a:rPr>
              <a:t>MEC-based offer or </a:t>
            </a:r>
            <a:r>
              <a:rPr lang="en-US" i="1" dirty="0" smtClean="0">
                <a:solidFill>
                  <a:schemeClr val="accent1"/>
                </a:solidFill>
              </a:rPr>
              <a:t>set of offers.</a:t>
            </a:r>
            <a:endParaRPr lang="en-US" i="1" dirty="0">
              <a:solidFill>
                <a:schemeClr val="accent1"/>
              </a:solidFill>
            </a:endParaRPr>
          </a:p>
          <a:p>
            <a:r>
              <a:rPr lang="en-US" dirty="0" smtClean="0"/>
              <a:t>For New Connect customers (from R2)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Assume ordered services are “deemed delivered” without change; assigned products will be created as ordered</a:t>
            </a:r>
          </a:p>
          <a:p>
            <a:pPr lvl="1"/>
            <a:r>
              <a:rPr lang="en-US" dirty="0" smtClean="0"/>
              <a:t>Baseline for reverse translation algorithm efficiency</a:t>
            </a:r>
          </a:p>
          <a:p>
            <a:r>
              <a:rPr lang="en-US" dirty="0" smtClean="0"/>
              <a:t>Architecture </a:t>
            </a:r>
          </a:p>
          <a:p>
            <a:pPr lvl="1"/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Result of reverse translation stored in SOLO (T_MEC_APITEM)</a:t>
            </a:r>
          </a:p>
          <a:p>
            <a:pPr lvl="3"/>
            <a:r>
              <a:rPr lang="en-US" dirty="0" smtClean="0"/>
              <a:t>Active products/services on account: FINAL_STATUS=“ACTIVE” (final_status field is null for orders)</a:t>
            </a:r>
          </a:p>
          <a:p>
            <a:pPr lvl="3"/>
            <a:r>
              <a:rPr lang="en-US" dirty="0" smtClean="0"/>
              <a:t>Requires change to SOLO to change PKs to SOLO-generated surrogates (IDs on T_MEC_ORDER_HEADER, T_MEC_APITEM, T_MEC_ATTRIBUTE_VALUE)</a:t>
            </a:r>
          </a:p>
          <a:p>
            <a:pPr lvl="2"/>
            <a:r>
              <a:rPr lang="en-US" dirty="0" smtClean="0"/>
              <a:t>Staged reverse translation vs on-the-fly (OTF) translation for existing customers</a:t>
            </a:r>
          </a:p>
          <a:p>
            <a:pPr lvl="3"/>
            <a:r>
              <a:rPr lang="en-US" dirty="0" smtClean="0"/>
              <a:t>Accounts can be reversed in parallel – overnight batch processing?</a:t>
            </a:r>
          </a:p>
          <a:p>
            <a:pPr lvl="3"/>
            <a:r>
              <a:rPr lang="en-US" dirty="0" smtClean="0"/>
              <a:t>Reversal of attribute data from PDB?</a:t>
            </a:r>
          </a:p>
          <a:p>
            <a:pPr lvl="1"/>
            <a:r>
              <a:rPr lang="en-US" dirty="0" smtClean="0"/>
              <a:t>Physical </a:t>
            </a:r>
          </a:p>
          <a:p>
            <a:pPr lvl="2"/>
            <a:r>
              <a:rPr lang="en-US" dirty="0" smtClean="0"/>
              <a:t>Reverse translation performed by JESI</a:t>
            </a:r>
          </a:p>
          <a:p>
            <a:pPr lvl="2"/>
            <a:r>
              <a:rPr lang="en-US" dirty="0" smtClean="0"/>
              <a:t>Dedicated HW for reverse translation (if OTF)?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76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Materiality Determination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212334"/>
            <a:ext cx="6912429" cy="2347295"/>
          </a:xfrm>
        </p:spPr>
        <p:txBody>
          <a:bodyPr>
            <a:normAutofit/>
          </a:bodyPr>
          <a:lstStyle/>
          <a:p>
            <a:r>
              <a:rPr lang="en-US" sz="2400" i="1" dirty="0" smtClean="0">
                <a:solidFill>
                  <a:schemeClr val="accent6">
                    <a:lumMod val="75000"/>
                  </a:schemeClr>
                </a:solidFill>
              </a:rPr>
              <a:t>Definition: </a:t>
            </a:r>
            <a:r>
              <a:rPr lang="en-US" sz="2400" i="1" dirty="0" smtClean="0">
                <a:solidFill>
                  <a:schemeClr val="accent1"/>
                </a:solidFill>
              </a:rPr>
              <a:t>The condition whereby a change to an order or an account, caused by an external or subsequent modification to the order or account, requires a re-validation of existing MEC offer(s) or assignment of a new configuration of MEC offers, components, and attributes.</a:t>
            </a:r>
            <a:endParaRPr lang="en-US" sz="2400" i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1914" y="5921829"/>
            <a:ext cx="4049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solidFill>
                  <a:srgbClr val="FF0000"/>
                </a:solidFill>
              </a:rPr>
              <a:t>Events are illustrative only; details to be expanded in design phase</a:t>
            </a:r>
            <a:endParaRPr lang="en-US" sz="1100" i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80" y="250376"/>
            <a:ext cx="8846820" cy="61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Flow – R3 Scope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914400"/>
            <a:ext cx="930069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5752"/>
            <a:ext cx="1262063" cy="120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2065" y="1222872"/>
            <a:ext cx="1238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Gateway Ordering Landing Page &amp; Buy Flow Router</a:t>
            </a:r>
            <a:endParaRPr lang="en-US" sz="1000" i="1" dirty="0"/>
          </a:p>
        </p:txBody>
      </p:sp>
      <p:sp>
        <p:nvSpPr>
          <p:cNvPr id="9" name="Bent-Up Arrow 8"/>
          <p:cNvSpPr/>
          <p:nvPr/>
        </p:nvSpPr>
        <p:spPr>
          <a:xfrm rot="5400000">
            <a:off x="1053213" y="1955495"/>
            <a:ext cx="396606" cy="6059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9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Flow – End State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5752"/>
            <a:ext cx="1262063" cy="1209675"/>
          </a:xfrm>
          <a:prstGeom prst="rect">
            <a:avLst/>
          </a:prstGeom>
        </p:spPr>
      </p:pic>
      <p:sp>
        <p:nvSpPr>
          <p:cNvPr id="6" name="Bent-Up Arrow 5"/>
          <p:cNvSpPr/>
          <p:nvPr/>
        </p:nvSpPr>
        <p:spPr>
          <a:xfrm rot="5400000">
            <a:off x="1053213" y="1955495"/>
            <a:ext cx="396606" cy="6059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62065" y="1222872"/>
            <a:ext cx="1238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Gateway Ordering Landing Page &amp; Buy Flow Router</a:t>
            </a:r>
            <a:endParaRPr lang="en-US" sz="10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914400"/>
            <a:ext cx="9333879" cy="55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7B81CAED51B245982C23766B12A3E6" ma:contentTypeVersion="1" ma:contentTypeDescription="Create a new document." ma:contentTypeScope="" ma:versionID="4095c62ae8386635ef4e1b2e867a4b16">
  <xsd:schema xmlns:xsd="http://www.w3.org/2001/XMLSchema" xmlns:xs="http://www.w3.org/2001/XMLSchema" xmlns:p="http://schemas.microsoft.com/office/2006/metadata/properties" xmlns:ns2="http://schemas.microsoft.com/sharepoint/v4" targetNamespace="http://schemas.microsoft.com/office/2006/metadata/properties" ma:root="true" ma:fieldsID="c79c8594d4fa4c9fd200c91a62336472" ns2:_=""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D7FA84-283A-4F98-852E-C1D9C407F36F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  <ds:schemaRef ds:uri="http://schemas.microsoft.com/sharepoint/v4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6F88CC-52E5-49B4-B231-3C7A4F2367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98C170-B598-4917-9EBE-3C5B363CC3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1182</TotalTime>
  <Words>2160</Words>
  <Application>Microsoft Office PowerPoint</Application>
  <PresentationFormat>Custom</PresentationFormat>
  <Paragraphs>234</Paragraphs>
  <Slides>18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</vt:lpstr>
      <vt:lpstr>Gateway Ordering</vt:lpstr>
      <vt:lpstr>Gateway Ordering Design Tenets &amp; Assumptions</vt:lpstr>
      <vt:lpstr>Release 3 Scope – Explicit Functionality</vt:lpstr>
      <vt:lpstr>R3 Architecture (2016 Interim)</vt:lpstr>
      <vt:lpstr>Process Flow – R2 Delivery</vt:lpstr>
      <vt:lpstr>Reverse Translation</vt:lpstr>
      <vt:lpstr>Materiality Determination</vt:lpstr>
      <vt:lpstr>Process Flow – R3 Scope</vt:lpstr>
      <vt:lpstr>Process Flow – End State  </vt:lpstr>
      <vt:lpstr>Reverse Translation</vt:lpstr>
      <vt:lpstr>Reverse Translation Example</vt:lpstr>
      <vt:lpstr>Materiality &amp; Reverse Translation Platform</vt:lpstr>
      <vt:lpstr>PowerPoint Presentation</vt:lpstr>
      <vt:lpstr>Backup Slides</vt:lpstr>
      <vt:lpstr>Materiality Determination</vt:lpstr>
      <vt:lpstr>R3 Architecture (Alternate)</vt:lpstr>
      <vt:lpstr>Reverse Translation (Old)</vt:lpstr>
      <vt:lpstr>Reverse Translation and RDM Platform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Gateway Ordering</dc:title>
  <dc:creator>Jonathan Andrews</dc:creator>
  <cp:lastModifiedBy>Jonathan Andrews</cp:lastModifiedBy>
  <cp:revision>69</cp:revision>
  <dcterms:created xsi:type="dcterms:W3CDTF">2015-10-14T18:12:43Z</dcterms:created>
  <dcterms:modified xsi:type="dcterms:W3CDTF">2016-02-24T14:58:55Z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0x010100407B81CAED51B245982C23766B12A3E6</vt:lpwstr>
  </property>
</Properties>
</file>